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6" r:id="rId3"/>
    <p:sldId id="259" r:id="rId4"/>
    <p:sldId id="260" r:id="rId5"/>
    <p:sldId id="257" r:id="rId6"/>
    <p:sldId id="265" r:id="rId7"/>
    <p:sldId id="270" r:id="rId8"/>
    <p:sldId id="272" r:id="rId9"/>
    <p:sldId id="266" r:id="rId10"/>
    <p:sldId id="274" r:id="rId11"/>
    <p:sldId id="275" r:id="rId12"/>
    <p:sldId id="276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3CBE8-A77E-4CC5-B191-0CE6ACCB0368}" type="doc">
      <dgm:prSet loTypeId="urn:microsoft.com/office/officeart/2005/8/layout/default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58B7776-EF61-4120-A9F4-6C36B63A17D9}">
      <dgm:prSet custT="1"/>
      <dgm:spPr/>
      <dgm:t>
        <a:bodyPr/>
        <a:lstStyle/>
        <a:p>
          <a:r>
            <a:rPr lang="ru-RU" sz="3200" b="1" dirty="0">
              <a:solidFill>
                <a:srgbClr val="002060"/>
              </a:solidFill>
            </a:rPr>
            <a:t>Качественный состав пищи </a:t>
          </a:r>
        </a:p>
      </dgm:t>
    </dgm:pt>
    <dgm:pt modelId="{50BC4D71-CB2D-4944-98DA-D53D03A3DDD1}" type="parTrans" cxnId="{FC992674-B483-4B49-BE74-DE1ECDE9DCA6}">
      <dgm:prSet/>
      <dgm:spPr/>
      <dgm:t>
        <a:bodyPr/>
        <a:lstStyle/>
        <a:p>
          <a:endParaRPr lang="ru-RU"/>
        </a:p>
      </dgm:t>
    </dgm:pt>
    <dgm:pt modelId="{D2B9C0DD-89FB-40BC-AF83-28CF7F01D42B}" type="sibTrans" cxnId="{FC992674-B483-4B49-BE74-DE1ECDE9DCA6}">
      <dgm:prSet/>
      <dgm:spPr/>
      <dgm:t>
        <a:bodyPr/>
        <a:lstStyle/>
        <a:p>
          <a:endParaRPr lang="ru-RU"/>
        </a:p>
      </dgm:t>
    </dgm:pt>
    <dgm:pt modelId="{EA8BA232-1813-4478-82C2-2898C210AEEA}">
      <dgm:prSet custT="1"/>
      <dgm:spPr/>
      <dgm:t>
        <a:bodyPr/>
        <a:lstStyle/>
        <a:p>
          <a:r>
            <a:rPr lang="ru-RU" sz="3200" b="1" dirty="0">
              <a:solidFill>
                <a:srgbClr val="002060"/>
              </a:solidFill>
            </a:rPr>
            <a:t>Количественный состав пищи</a:t>
          </a:r>
        </a:p>
      </dgm:t>
    </dgm:pt>
    <dgm:pt modelId="{EEFA66B4-869B-46FF-BD55-18361A6BBC22}" type="parTrans" cxnId="{CE247030-001B-4139-9D73-EC0F151E5EAC}">
      <dgm:prSet/>
      <dgm:spPr/>
      <dgm:t>
        <a:bodyPr/>
        <a:lstStyle/>
        <a:p>
          <a:endParaRPr lang="ru-RU"/>
        </a:p>
      </dgm:t>
    </dgm:pt>
    <dgm:pt modelId="{5045F7D5-852B-428C-83DD-6C32D1896F4F}" type="sibTrans" cxnId="{CE247030-001B-4139-9D73-EC0F151E5EAC}">
      <dgm:prSet/>
      <dgm:spPr/>
      <dgm:t>
        <a:bodyPr/>
        <a:lstStyle/>
        <a:p>
          <a:endParaRPr lang="ru-RU"/>
        </a:p>
      </dgm:t>
    </dgm:pt>
    <dgm:pt modelId="{D3B09917-AE29-444D-99CD-E8E1D983C625}">
      <dgm:prSet custT="1"/>
      <dgm:spPr/>
      <dgm:t>
        <a:bodyPr/>
        <a:lstStyle/>
        <a:p>
          <a:r>
            <a:rPr lang="ru-RU" sz="3200" b="1" dirty="0">
              <a:solidFill>
                <a:srgbClr val="002060"/>
              </a:solidFill>
              <a:latin typeface="+mn-lt"/>
            </a:rPr>
            <a:t>Коэффициент усвоения пищи </a:t>
          </a:r>
        </a:p>
      </dgm:t>
    </dgm:pt>
    <dgm:pt modelId="{7CE6D7BE-1CBA-438B-BE48-14175149EEDB}" type="parTrans" cxnId="{9C0FBF4F-0764-4C8F-B7AF-6BB72CE72886}">
      <dgm:prSet/>
      <dgm:spPr/>
      <dgm:t>
        <a:bodyPr/>
        <a:lstStyle/>
        <a:p>
          <a:endParaRPr lang="ru-RU"/>
        </a:p>
      </dgm:t>
    </dgm:pt>
    <dgm:pt modelId="{D312BC40-D3D9-4228-84CE-3C7D423FE7BD}" type="sibTrans" cxnId="{9C0FBF4F-0764-4C8F-B7AF-6BB72CE72886}">
      <dgm:prSet/>
      <dgm:spPr/>
      <dgm:t>
        <a:bodyPr/>
        <a:lstStyle/>
        <a:p>
          <a:endParaRPr lang="ru-RU"/>
        </a:p>
      </dgm:t>
    </dgm:pt>
    <dgm:pt modelId="{3DEDFFB9-3314-4FDD-AF9E-44B14C4EA9C4}">
      <dgm:prSet custT="1"/>
      <dgm:spPr/>
      <dgm:t>
        <a:bodyPr/>
        <a:lstStyle/>
        <a:p>
          <a:r>
            <a:rPr lang="ru-RU" sz="3200" b="1" dirty="0">
              <a:solidFill>
                <a:srgbClr val="002060"/>
              </a:solidFill>
            </a:rPr>
            <a:t>Режим приема пищи</a:t>
          </a:r>
        </a:p>
      </dgm:t>
    </dgm:pt>
    <dgm:pt modelId="{24CB92D5-2331-40B2-AEB0-CDDB923E4A4F}" type="parTrans" cxnId="{37B7B100-0C1D-442A-A47D-774F4F518D30}">
      <dgm:prSet/>
      <dgm:spPr/>
      <dgm:t>
        <a:bodyPr/>
        <a:lstStyle/>
        <a:p>
          <a:endParaRPr lang="ru-RU"/>
        </a:p>
      </dgm:t>
    </dgm:pt>
    <dgm:pt modelId="{108A1F26-F332-4006-8346-8FDA96862225}" type="sibTrans" cxnId="{37B7B100-0C1D-442A-A47D-774F4F518D30}">
      <dgm:prSet/>
      <dgm:spPr/>
      <dgm:t>
        <a:bodyPr/>
        <a:lstStyle/>
        <a:p>
          <a:endParaRPr lang="ru-RU"/>
        </a:p>
      </dgm:t>
    </dgm:pt>
    <dgm:pt modelId="{6E9A4CB5-9EFE-4254-9519-A98D74F7B941}" type="pres">
      <dgm:prSet presAssocID="{E553CBE8-A77E-4CC5-B191-0CE6ACCB0368}" presName="diagram" presStyleCnt="0">
        <dgm:presLayoutVars>
          <dgm:dir/>
          <dgm:resizeHandles val="exact"/>
        </dgm:presLayoutVars>
      </dgm:prSet>
      <dgm:spPr/>
    </dgm:pt>
    <dgm:pt modelId="{58814601-AF92-4CDF-A03E-B0E5ADC11419}" type="pres">
      <dgm:prSet presAssocID="{EA8BA232-1813-4478-82C2-2898C210AEEA}" presName="node" presStyleLbl="node1" presStyleIdx="0" presStyleCnt="4">
        <dgm:presLayoutVars>
          <dgm:bulletEnabled val="1"/>
        </dgm:presLayoutVars>
      </dgm:prSet>
      <dgm:spPr/>
    </dgm:pt>
    <dgm:pt modelId="{6525B1A1-F9EC-44A6-9D7E-02CEC118A8F2}" type="pres">
      <dgm:prSet presAssocID="{5045F7D5-852B-428C-83DD-6C32D1896F4F}" presName="sibTrans" presStyleCnt="0"/>
      <dgm:spPr/>
    </dgm:pt>
    <dgm:pt modelId="{85E9DA8D-00CE-40DF-A391-B8AA7A565751}" type="pres">
      <dgm:prSet presAssocID="{758B7776-EF61-4120-A9F4-6C36B63A17D9}" presName="node" presStyleLbl="node1" presStyleIdx="1" presStyleCnt="4">
        <dgm:presLayoutVars>
          <dgm:bulletEnabled val="1"/>
        </dgm:presLayoutVars>
      </dgm:prSet>
      <dgm:spPr/>
    </dgm:pt>
    <dgm:pt modelId="{F6FD444F-A4D4-4768-AC0E-D8EA3589CB90}" type="pres">
      <dgm:prSet presAssocID="{D2B9C0DD-89FB-40BC-AF83-28CF7F01D42B}" presName="sibTrans" presStyleCnt="0"/>
      <dgm:spPr/>
    </dgm:pt>
    <dgm:pt modelId="{13690F14-FD26-498A-8A90-1A13A4783E80}" type="pres">
      <dgm:prSet presAssocID="{3DEDFFB9-3314-4FDD-AF9E-44B14C4EA9C4}" presName="node" presStyleLbl="node1" presStyleIdx="2" presStyleCnt="4" custLinFactNeighborX="2354" custLinFactNeighborY="1613">
        <dgm:presLayoutVars>
          <dgm:bulletEnabled val="1"/>
        </dgm:presLayoutVars>
      </dgm:prSet>
      <dgm:spPr/>
    </dgm:pt>
    <dgm:pt modelId="{DC50B5A7-5FD6-4580-B47D-3222999BB508}" type="pres">
      <dgm:prSet presAssocID="{108A1F26-F332-4006-8346-8FDA96862225}" presName="sibTrans" presStyleCnt="0"/>
      <dgm:spPr/>
    </dgm:pt>
    <dgm:pt modelId="{7D044F5F-2E09-4245-B5D9-52859BA872FB}" type="pres">
      <dgm:prSet presAssocID="{D3B09917-AE29-444D-99CD-E8E1D983C625}" presName="node" presStyleLbl="node1" presStyleIdx="3" presStyleCnt="4">
        <dgm:presLayoutVars>
          <dgm:bulletEnabled val="1"/>
        </dgm:presLayoutVars>
      </dgm:prSet>
      <dgm:spPr/>
    </dgm:pt>
  </dgm:ptLst>
  <dgm:cxnLst>
    <dgm:cxn modelId="{37B7B100-0C1D-442A-A47D-774F4F518D30}" srcId="{E553CBE8-A77E-4CC5-B191-0CE6ACCB0368}" destId="{3DEDFFB9-3314-4FDD-AF9E-44B14C4EA9C4}" srcOrd="2" destOrd="0" parTransId="{24CB92D5-2331-40B2-AEB0-CDDB923E4A4F}" sibTransId="{108A1F26-F332-4006-8346-8FDA96862225}"/>
    <dgm:cxn modelId="{CE247030-001B-4139-9D73-EC0F151E5EAC}" srcId="{E553CBE8-A77E-4CC5-B191-0CE6ACCB0368}" destId="{EA8BA232-1813-4478-82C2-2898C210AEEA}" srcOrd="0" destOrd="0" parTransId="{EEFA66B4-869B-46FF-BD55-18361A6BBC22}" sibTransId="{5045F7D5-852B-428C-83DD-6C32D1896F4F}"/>
    <dgm:cxn modelId="{9C0FBF4F-0764-4C8F-B7AF-6BB72CE72886}" srcId="{E553CBE8-A77E-4CC5-B191-0CE6ACCB0368}" destId="{D3B09917-AE29-444D-99CD-E8E1D983C625}" srcOrd="3" destOrd="0" parTransId="{7CE6D7BE-1CBA-438B-BE48-14175149EEDB}" sibTransId="{D312BC40-D3D9-4228-84CE-3C7D423FE7BD}"/>
    <dgm:cxn modelId="{26D10373-AF73-4253-8AD9-C89C0AA1C259}" type="presOf" srcId="{3DEDFFB9-3314-4FDD-AF9E-44B14C4EA9C4}" destId="{13690F14-FD26-498A-8A90-1A13A4783E80}" srcOrd="0" destOrd="0" presId="urn:microsoft.com/office/officeart/2005/8/layout/default"/>
    <dgm:cxn modelId="{FC992674-B483-4B49-BE74-DE1ECDE9DCA6}" srcId="{E553CBE8-A77E-4CC5-B191-0CE6ACCB0368}" destId="{758B7776-EF61-4120-A9F4-6C36B63A17D9}" srcOrd="1" destOrd="0" parTransId="{50BC4D71-CB2D-4944-98DA-D53D03A3DDD1}" sibTransId="{D2B9C0DD-89FB-40BC-AF83-28CF7F01D42B}"/>
    <dgm:cxn modelId="{34C2F8A1-C578-48FC-B604-62E405577B71}" type="presOf" srcId="{758B7776-EF61-4120-A9F4-6C36B63A17D9}" destId="{85E9DA8D-00CE-40DF-A391-B8AA7A565751}" srcOrd="0" destOrd="0" presId="urn:microsoft.com/office/officeart/2005/8/layout/default"/>
    <dgm:cxn modelId="{792510B5-EA77-4D9C-B81C-F359BF8B0D5F}" type="presOf" srcId="{D3B09917-AE29-444D-99CD-E8E1D983C625}" destId="{7D044F5F-2E09-4245-B5D9-52859BA872FB}" srcOrd="0" destOrd="0" presId="urn:microsoft.com/office/officeart/2005/8/layout/default"/>
    <dgm:cxn modelId="{025075DC-82A0-4A43-855F-A4C993BDFBA7}" type="presOf" srcId="{EA8BA232-1813-4478-82C2-2898C210AEEA}" destId="{58814601-AF92-4CDF-A03E-B0E5ADC11419}" srcOrd="0" destOrd="0" presId="urn:microsoft.com/office/officeart/2005/8/layout/default"/>
    <dgm:cxn modelId="{D5C034F5-50D4-44B8-AC37-E0E68631F122}" type="presOf" srcId="{E553CBE8-A77E-4CC5-B191-0CE6ACCB0368}" destId="{6E9A4CB5-9EFE-4254-9519-A98D74F7B941}" srcOrd="0" destOrd="0" presId="urn:microsoft.com/office/officeart/2005/8/layout/default"/>
    <dgm:cxn modelId="{8B2F49B9-06B0-45BA-9FE0-5580CD971622}" type="presParOf" srcId="{6E9A4CB5-9EFE-4254-9519-A98D74F7B941}" destId="{58814601-AF92-4CDF-A03E-B0E5ADC11419}" srcOrd="0" destOrd="0" presId="urn:microsoft.com/office/officeart/2005/8/layout/default"/>
    <dgm:cxn modelId="{4024FD72-53DE-4066-9A2C-76C4A35F88D4}" type="presParOf" srcId="{6E9A4CB5-9EFE-4254-9519-A98D74F7B941}" destId="{6525B1A1-F9EC-44A6-9D7E-02CEC118A8F2}" srcOrd="1" destOrd="0" presId="urn:microsoft.com/office/officeart/2005/8/layout/default"/>
    <dgm:cxn modelId="{55D95105-BCD4-4AB9-8F38-321C219BE7EA}" type="presParOf" srcId="{6E9A4CB5-9EFE-4254-9519-A98D74F7B941}" destId="{85E9DA8D-00CE-40DF-A391-B8AA7A565751}" srcOrd="2" destOrd="0" presId="urn:microsoft.com/office/officeart/2005/8/layout/default"/>
    <dgm:cxn modelId="{693640CB-C512-4831-B969-F46355D4A1AE}" type="presParOf" srcId="{6E9A4CB5-9EFE-4254-9519-A98D74F7B941}" destId="{F6FD444F-A4D4-4768-AC0E-D8EA3589CB90}" srcOrd="3" destOrd="0" presId="urn:microsoft.com/office/officeart/2005/8/layout/default"/>
    <dgm:cxn modelId="{4F5D67D0-A2A9-4698-8C79-A8909817C91A}" type="presParOf" srcId="{6E9A4CB5-9EFE-4254-9519-A98D74F7B941}" destId="{13690F14-FD26-498A-8A90-1A13A4783E80}" srcOrd="4" destOrd="0" presId="urn:microsoft.com/office/officeart/2005/8/layout/default"/>
    <dgm:cxn modelId="{A9F658A9-6763-40B3-9BBA-1C9F4B7D8C5F}" type="presParOf" srcId="{6E9A4CB5-9EFE-4254-9519-A98D74F7B941}" destId="{DC50B5A7-5FD6-4580-B47D-3222999BB508}" srcOrd="5" destOrd="0" presId="urn:microsoft.com/office/officeart/2005/8/layout/default"/>
    <dgm:cxn modelId="{7E22FED6-FFC9-4ABC-84DF-69A50282AC8A}" type="presParOf" srcId="{6E9A4CB5-9EFE-4254-9519-A98D74F7B941}" destId="{7D044F5F-2E09-4245-B5D9-52859BA872F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14601-AF92-4CDF-A03E-B0E5ADC11419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</a:rPr>
            <a:t>Количественный состав пищи</a:t>
          </a:r>
        </a:p>
      </dsp:txBody>
      <dsp:txXfrm>
        <a:off x="992" y="194138"/>
        <a:ext cx="3869531" cy="2321718"/>
      </dsp:txXfrm>
    </dsp:sp>
    <dsp:sp modelId="{85E9DA8D-00CE-40DF-A391-B8AA7A565751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234645"/>
                <a:satOff val="-13985"/>
                <a:lumOff val="25599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234645"/>
                <a:satOff val="-13985"/>
                <a:lumOff val="25599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234645"/>
                <a:satOff val="-13985"/>
                <a:lumOff val="2559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234645"/>
                <a:satOff val="-13985"/>
                <a:lumOff val="2559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</a:rPr>
            <a:t>Качественный состав пищи </a:t>
          </a:r>
        </a:p>
      </dsp:txBody>
      <dsp:txXfrm>
        <a:off x="4257476" y="194138"/>
        <a:ext cx="3869531" cy="2321718"/>
      </dsp:txXfrm>
    </dsp:sp>
    <dsp:sp modelId="{13690F14-FD26-498A-8A90-1A13A4783E80}">
      <dsp:nvSpPr>
        <dsp:cNvPr id="0" name=""/>
        <dsp:cNvSpPr/>
      </dsp:nvSpPr>
      <dsp:spPr>
        <a:xfrm>
          <a:off x="92080" y="2940259"/>
          <a:ext cx="3869531" cy="232171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469289"/>
                <a:satOff val="-27971"/>
                <a:lumOff val="51197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469289"/>
                <a:satOff val="-27971"/>
                <a:lumOff val="51197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469289"/>
                <a:satOff val="-27971"/>
                <a:lumOff val="5119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469289"/>
                <a:satOff val="-27971"/>
                <a:lumOff val="5119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</a:rPr>
            <a:t>Режим приема пищи</a:t>
          </a:r>
        </a:p>
      </dsp:txBody>
      <dsp:txXfrm>
        <a:off x="92080" y="2940259"/>
        <a:ext cx="3869531" cy="2321718"/>
      </dsp:txXfrm>
    </dsp:sp>
    <dsp:sp modelId="{7D044F5F-2E09-4245-B5D9-52859BA872FB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234645"/>
                <a:satOff val="-13985"/>
                <a:lumOff val="25599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234645"/>
                <a:satOff val="-13985"/>
                <a:lumOff val="25599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234645"/>
                <a:satOff val="-13985"/>
                <a:lumOff val="2559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234645"/>
                <a:satOff val="-13985"/>
                <a:lumOff val="2559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  <a:latin typeface="+mn-lt"/>
            </a:rPr>
            <a:t>Коэффициент усвоения пищи </a:t>
          </a:r>
        </a:p>
      </dsp:txBody>
      <dsp:txXfrm>
        <a:off x="4257476" y="2902810"/>
        <a:ext cx="3869531" cy="232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6C58-3382-43FA-8B0F-F477A48FC4F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14C6-3B53-471B-8095-725B6256D02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2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6C58-3382-43FA-8B0F-F477A48FC4F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14C6-3B53-471B-8095-725B6256D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70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6C58-3382-43FA-8B0F-F477A48FC4F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14C6-3B53-471B-8095-725B6256D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45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6C58-3382-43FA-8B0F-F477A48FC4F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14C6-3B53-471B-8095-725B6256D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3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6C58-3382-43FA-8B0F-F477A48FC4F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14C6-3B53-471B-8095-725B6256D02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62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6C58-3382-43FA-8B0F-F477A48FC4F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14C6-3B53-471B-8095-725B6256D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7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6C58-3382-43FA-8B0F-F477A48FC4F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14C6-3B53-471B-8095-725B6256D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7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6C58-3382-43FA-8B0F-F477A48FC4F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14C6-3B53-471B-8095-725B6256D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6C58-3382-43FA-8B0F-F477A48FC4F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14C6-3B53-471B-8095-725B6256D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34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0B6C58-3382-43FA-8B0F-F477A48FC4F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AF14C6-3B53-471B-8095-725B6256D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0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6C58-3382-43FA-8B0F-F477A48FC4F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14C6-3B53-471B-8095-725B6256D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5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0B6C58-3382-43FA-8B0F-F477A48FC4FD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AF14C6-3B53-471B-8095-725B6256D02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73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7564" y="1871330"/>
            <a:ext cx="103986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</a:rPr>
              <a:t>СБАЛАНСИРОВАННОЕ ПИТАНИЕ ОБУЧАЮЩИХСЯ</a:t>
            </a:r>
          </a:p>
          <a:p>
            <a:pPr algn="ctr"/>
            <a:r>
              <a:rPr lang="ru-RU" sz="4000" b="1" i="1" dirty="0">
                <a:solidFill>
                  <a:srgbClr val="002060"/>
                </a:solidFill>
              </a:rPr>
              <a:t> В УСЛОВИЯХ ПОВЫШЕННОЙ ФИЗИЧЕСКОЙ НАГРУЗКИ </a:t>
            </a:r>
          </a:p>
        </p:txBody>
      </p:sp>
      <p:pic>
        <p:nvPicPr>
          <p:cNvPr id="3" name="Picture 3" descr="ЛОГО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5" y="177659"/>
            <a:ext cx="643782" cy="80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94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898" y="2433547"/>
            <a:ext cx="11398102" cy="210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1218987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составляют основную часть рациона человека и обеспечивают более половины суточной потребности в энергии;</a:t>
            </a:r>
          </a:p>
          <a:p>
            <a:pPr marL="457200" lvl="0" indent="-457200" defTabSz="1218987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главный энергетический субстрат для мышечной деятельности;</a:t>
            </a:r>
          </a:p>
          <a:p>
            <a:pPr marL="457200" lvl="0" indent="-457200" defTabSz="1218987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откладываются виде гликогена в печени, сердце, мышцах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78223" y="1186517"/>
            <a:ext cx="3082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002060"/>
                </a:solidFill>
              </a:rPr>
              <a:t>УГЛЕВОДЫ</a:t>
            </a:r>
          </a:p>
        </p:txBody>
      </p:sp>
      <p:pic>
        <p:nvPicPr>
          <p:cNvPr id="10242" name="Picture 2" descr="https://i.pinimg.com/originals/90/f5/25/90f5257bb9b9b6ec4935176cf4ba93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8" r="-206" b="74111"/>
          <a:stretch/>
        </p:blipFill>
        <p:spPr bwMode="auto">
          <a:xfrm>
            <a:off x="2220846" y="0"/>
            <a:ext cx="7558552" cy="122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pinimg.com/originals/90/f5/25/90f5257bb9b9b6ec4935176cf4ba93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505" r="221" b="28544"/>
          <a:stretch/>
        </p:blipFill>
        <p:spPr bwMode="auto">
          <a:xfrm>
            <a:off x="1761091" y="4710223"/>
            <a:ext cx="8509960" cy="144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19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544" y="823286"/>
            <a:ext cx="111429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8987">
              <a:buClr>
                <a:srgbClr val="89C01C"/>
              </a:buClr>
            </a:pPr>
            <a:r>
              <a:rPr lang="ru-RU" sz="2800" dirty="0">
                <a:solidFill>
                  <a:srgbClr val="002060"/>
                </a:solidFill>
              </a:rPr>
              <a:t>Углеводный обмен у детей и подростков характеризуется высокой интенсивностью. В отличие от организма взрослого человека, организм ребенка не обладает способностью к быстрой мобилизации внутренних углеводных ресурсов и поддержанию необходимой интенсивности углеводного обмена при повышении физической нагрузки. </a:t>
            </a:r>
          </a:p>
          <a:p>
            <a:pPr lvl="0" algn="just" defTabSz="1218987">
              <a:buClr>
                <a:srgbClr val="89C01C"/>
              </a:buClr>
            </a:pPr>
            <a:endParaRPr lang="ru-RU" sz="2800" dirty="0">
              <a:solidFill>
                <a:srgbClr val="002060"/>
              </a:solidFill>
            </a:endParaRPr>
          </a:p>
          <a:p>
            <a:pPr lvl="0" algn="just" defTabSz="1218987">
              <a:buClr>
                <a:srgbClr val="89C01C"/>
              </a:buClr>
            </a:pPr>
            <a:r>
              <a:rPr lang="ru-RU" sz="2800" dirty="0">
                <a:solidFill>
                  <a:srgbClr val="002060"/>
                </a:solidFill>
              </a:rPr>
              <a:t>Обучающимся с повышенной физической нагрузкой  рекомендуется основная масса углеводов (</a:t>
            </a:r>
            <a:r>
              <a:rPr lang="ru-RU" sz="2800" b="1" dirty="0">
                <a:solidFill>
                  <a:srgbClr val="002060"/>
                </a:solidFill>
              </a:rPr>
              <a:t>65-70%</a:t>
            </a:r>
            <a:r>
              <a:rPr lang="ru-RU" sz="2800" dirty="0">
                <a:solidFill>
                  <a:srgbClr val="002060"/>
                </a:solidFill>
              </a:rPr>
              <a:t>) и их употребление с пищей и виде полисахаридов (крахмал), </a:t>
            </a:r>
            <a:r>
              <a:rPr lang="ru-RU" sz="2800" b="1" dirty="0">
                <a:solidFill>
                  <a:srgbClr val="002060"/>
                </a:solidFill>
              </a:rPr>
              <a:t>25-30%</a:t>
            </a:r>
            <a:r>
              <a:rPr lang="ru-RU" sz="2800" dirty="0">
                <a:solidFill>
                  <a:srgbClr val="002060"/>
                </a:solidFill>
              </a:rPr>
              <a:t> должно приходить на простые и легкоусвояемые углеводы (сахара, фруктоза, глюкоза) и 5% на пищевые волокна.</a:t>
            </a:r>
          </a:p>
        </p:txBody>
      </p:sp>
    </p:spTree>
    <p:extLst>
      <p:ext uri="{BB962C8B-B14F-4D97-AF65-F5344CB8AC3E}">
        <p14:creationId xmlns:p14="http://schemas.microsoft.com/office/powerpoint/2010/main" val="2621104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344" y="999460"/>
            <a:ext cx="11142921" cy="469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1218987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Источник жирорастворимых витаминов ( А, Д, Е, К);</a:t>
            </a:r>
          </a:p>
          <a:p>
            <a:pPr marL="342900" lvl="0" indent="-342900" algn="just" defTabSz="1218987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Источник фосфолипидов( лецитин) и </a:t>
            </a:r>
            <a:r>
              <a:rPr lang="ru-RU" sz="2400" dirty="0" err="1">
                <a:solidFill>
                  <a:srgbClr val="002060"/>
                </a:solidFill>
              </a:rPr>
              <a:t>каротиноидов</a:t>
            </a:r>
            <a:r>
              <a:rPr lang="ru-RU" sz="2400" dirty="0">
                <a:solidFill>
                  <a:srgbClr val="002060"/>
                </a:solidFill>
              </a:rPr>
              <a:t>;</a:t>
            </a:r>
          </a:p>
          <a:p>
            <a:pPr marL="342900" lvl="0" indent="-342900" algn="just" defTabSz="1218987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Пищевые жиры делят на растительные и животные</a:t>
            </a:r>
          </a:p>
          <a:p>
            <a:pPr lvl="0" algn="just" defTabSz="1218987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</a:pPr>
            <a:r>
              <a:rPr lang="ru-RU" sz="2400" dirty="0">
                <a:solidFill>
                  <a:srgbClr val="002060"/>
                </a:solidFill>
              </a:rPr>
              <a:t>От общего количества жиров в рационе:</a:t>
            </a:r>
          </a:p>
          <a:p>
            <a:pPr marL="342900" lvl="0" indent="-342900" algn="just" defTabSz="1218987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30-35% - растительные жиры;</a:t>
            </a:r>
          </a:p>
          <a:p>
            <a:pPr marL="342900" lvl="0" indent="-342900" algn="just" defTabSz="1218987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30-35% - молочные жиры(сливочное масло,  сметана, творог, сыр, кисломолочные продукты);</a:t>
            </a:r>
          </a:p>
          <a:p>
            <a:pPr marL="342900" lvl="0" indent="-342900" algn="just" defTabSz="1218987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30-35% -  жиры мяса и мясопродуктов, рыбы.</a:t>
            </a:r>
          </a:p>
          <a:p>
            <a:pPr lvl="0" algn="just" defTabSz="1218987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48941" y="0"/>
            <a:ext cx="27430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2060"/>
                </a:solidFill>
              </a:rPr>
              <a:t>ЖИРЫ</a:t>
            </a:r>
            <a:r>
              <a:rPr lang="ru-RU" sz="60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2290" name="Picture 2" descr="https://coream.ru/wp-content/uploads/0/9/b/09b788f20dae669ee8628daa9272a3a2.j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9668" r="1431" b="6820"/>
          <a:stretch/>
        </p:blipFill>
        <p:spPr bwMode="auto">
          <a:xfrm>
            <a:off x="2870338" y="160593"/>
            <a:ext cx="6058060" cy="78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krasunia.ru/wp-content/uploads/4/9/7/4970d6dacc1008d7bbc17c8ab8dff92b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10" r="-32" b="39674"/>
          <a:stretch/>
        </p:blipFill>
        <p:spPr bwMode="auto">
          <a:xfrm>
            <a:off x="2459367" y="5126745"/>
            <a:ext cx="7599033" cy="114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71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204" y="988723"/>
            <a:ext cx="10994065" cy="39130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Сбалансированное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питание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 — это 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питание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обеспечивающее рост, нормальное развитие и жизнедеятельность человека, способствующее укреплению его здоровья и профилактике заболеваний. 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Соблюдение правил </a:t>
            </a:r>
            <a:r>
              <a:rPr lang="ru-RU" sz="2400" kern="0" dirty="0">
                <a:solidFill>
                  <a:srgbClr val="002060"/>
                </a:solidFill>
              </a:rPr>
              <a:t>сбалансированного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питания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 в сочетании с регулярными физическими упражнениями сокращает риск хронических заболеваний и расстройств, таких как ожирение, сердечно-сосудистые заболевания, диабет, повышенное давление и рак.</a:t>
            </a:r>
          </a:p>
        </p:txBody>
      </p:sp>
    </p:spTree>
    <p:extLst>
      <p:ext uri="{BB962C8B-B14F-4D97-AF65-F5344CB8AC3E}">
        <p14:creationId xmlns:p14="http://schemas.microsoft.com/office/powerpoint/2010/main" val="248315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1752" y="-93457"/>
            <a:ext cx="3888229" cy="1480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4400" b="1" dirty="0">
                <a:solidFill>
                  <a:srgbClr val="002060"/>
                </a:solidFill>
              </a:rPr>
              <a:t>ВИТАМИНЫ</a:t>
            </a:r>
            <a:r>
              <a:rPr lang="ru-RU" sz="4400" dirty="0">
                <a:solidFill>
                  <a:srgbClr val="002060"/>
                </a:solidFill>
              </a:rPr>
              <a:t>  </a:t>
            </a:r>
          </a:p>
          <a:p>
            <a:pPr indent="457200" algn="just">
              <a:lnSpc>
                <a:spcPct val="15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651" y="1312231"/>
            <a:ext cx="5033349" cy="43593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8453" y="483819"/>
            <a:ext cx="6718365" cy="6374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rgbClr val="002060"/>
                </a:solidFill>
              </a:rPr>
              <a:t>Витамины - это органические соединения, которые жизненно необходимы организму человека для поддержания его оптимального функционирования. </a:t>
            </a:r>
          </a:p>
          <a:p>
            <a:pPr lvl="0" algn="just"/>
            <a:r>
              <a:rPr lang="ru-RU" sz="2400" dirty="0">
                <a:solidFill>
                  <a:srgbClr val="002060"/>
                </a:solidFill>
              </a:rPr>
              <a:t>Для спортсменов витамины являются особенно важными веществами, так как они напрямую участвуют в процессах развития, работы и роста мышечной ткани, синтезе белка и обеспечении целостности клеток; при активных физических нагрузках многие полезные вещества затрачиваются в большом количестве, поэтому возникает повышенная потребность в витаминах во время тренировок и соревнований; специальные витаминные добавки и натуральные витамины усиливают рост и увеличивают работоспособность мышц.</a:t>
            </a:r>
          </a:p>
          <a:p>
            <a:pPr lvl="0" indent="457200" algn="just">
              <a:lnSpc>
                <a:spcPct val="15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88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239" y="347372"/>
            <a:ext cx="856984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2400" dirty="0">
                <a:solidFill>
                  <a:srgbClr val="002060"/>
                </a:solidFill>
              </a:rPr>
              <a:t>В природе существует большое количество витаминов, которые делятся на две группы: жирорастворимые и водорастворимые.</a:t>
            </a:r>
          </a:p>
          <a:p>
            <a:pPr lvl="0" indent="457200" algn="just"/>
            <a:r>
              <a:rPr lang="ru-RU" sz="2400" dirty="0">
                <a:solidFill>
                  <a:srgbClr val="002060"/>
                </a:solidFill>
              </a:rPr>
              <a:t>К водорастворимым витаминам относят витамин C и витамины группы B, которые активны во всех водоносных частях нашего организма (например, в крови или между клетками), в общем, почти везде. Водорастворимые витамины не накапливаются в нашем организме, поэтому должны поступать ежедневно с пищей, чтобы не возник их недостаток и связанные с ним последствия, и лишь витамин B12 может запасаться в печени.</a:t>
            </a:r>
          </a:p>
          <a:p>
            <a:pPr lvl="0" indent="457200" algn="just"/>
            <a:r>
              <a:rPr lang="ru-RU" sz="2400" dirty="0">
                <a:solidFill>
                  <a:srgbClr val="002060"/>
                </a:solidFill>
              </a:rPr>
              <a:t>Жирорастворимые витамины A, E, D и K откладываются в печени и жировых тканях, например, в клеточных мембранах, поэтому в случае с данными витаминами дефицит становится очевидным не сразу, нельзя исключать и возникновение передозировки.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52176" b="553"/>
          <a:stretch/>
        </p:blipFill>
        <p:spPr>
          <a:xfrm>
            <a:off x="8992987" y="242990"/>
            <a:ext cx="2819372" cy="29983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987" y="3241371"/>
            <a:ext cx="2741220" cy="28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2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749" y="627321"/>
            <a:ext cx="93430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>
                <a:solidFill>
                  <a:srgbClr val="002060"/>
                </a:solidFill>
              </a:rPr>
              <a:t>Во время занятий спортом, любой занимающийся должен получать ежедневно достаточное количество следующих витаминов: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Витамины группы B;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Витамин C;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Витамин E;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Карнитин (витамин T)</a:t>
            </a:r>
            <a:endParaRPr lang="ru-RU" sz="2400" b="0" i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8185" b="729"/>
          <a:stretch/>
        </p:blipFill>
        <p:spPr>
          <a:xfrm>
            <a:off x="6455391" y="2130160"/>
            <a:ext cx="5183720" cy="40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1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483" y="1047768"/>
            <a:ext cx="112498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ПИТАНИЕ – </a:t>
            </a:r>
            <a:r>
              <a:rPr lang="ru-RU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важнейшее естественное средство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восполнения пластических и энергетических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затрат организма при физических нагрузках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и тем самым быстрейшего его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восстановления. </a:t>
            </a:r>
          </a:p>
          <a:p>
            <a:pPr algn="just"/>
            <a:endParaRPr lang="ru-RU" sz="2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ПИТАНИЕ</a:t>
            </a:r>
            <a:r>
              <a:rPr lang="ru-RU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– жизненно важная необходимость. </a:t>
            </a:r>
            <a:endParaRPr lang="ru-RU" sz="2400" b="1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СБАЛАНСИРОВАННОЕ ПИТАНИЕ</a:t>
            </a: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</a:rPr>
              <a:t> – ключ </a:t>
            </a:r>
            <a:r>
              <a:rPr lang="ru-RU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к </a:t>
            </a:r>
          </a:p>
          <a:p>
            <a:r>
              <a:rPr lang="ru-RU" sz="2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спортивному росту и новым достижениям.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392" y="1314995"/>
            <a:ext cx="5065982" cy="3377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514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423" y="1584251"/>
            <a:ext cx="111429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Рацион питания должен быть как можно более разнообразным для того, чтобы организм получил больше необходимых веществ для сохранения оптимального уровня физической активности.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Питание предусматривает рациональный и регулярный прием пищи, способствующий повышению работоспособности, ускорению восстановительных процессов напряженного умственного и физического труда.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3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779" y="180051"/>
            <a:ext cx="5617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Рациональное питание 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(от латинского «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rationalis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» – умный) – это полноценное питание здоровых людей с учетом их возраста, пола и характера труда.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https://avatars.mds.yandex.net/get-zen_doc/2851998/pub_5fc9e97aaa85793798517d83_5fc9ea4b8ea99a6dd94845f2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847" y="180051"/>
            <a:ext cx="5054773" cy="31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0316" y="3347708"/>
            <a:ext cx="61775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002060"/>
                </a:solidFill>
              </a:rPr>
              <a:t>Питание во время повышенной физической нагрузки  </a:t>
            </a:r>
            <a:r>
              <a:rPr lang="ru-RU" sz="3200" dirty="0">
                <a:solidFill>
                  <a:srgbClr val="002060"/>
                </a:solidFill>
              </a:rPr>
              <a:t>- один из важнейших факторов сохранения здоровья, повышения работоспособности и достижения высоких спортивных результатов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79" y="3416818"/>
            <a:ext cx="4797968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towersupermarket.com/wp-content/uploads/2020/10/ts-banner-hp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053" y="4105092"/>
            <a:ext cx="6329947" cy="270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alenda.ru/wp-content/uploads/2018/10/photo_597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4484"/>
            <a:ext cx="3777916" cy="28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zen_doc/3721416/pub_6044e0ff9e9a5735c1c007c5_6044e12eb8613c1dbb9643c1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55" y="61222"/>
            <a:ext cx="5732179" cy="410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ediveka.ru/wp-content/uploads/2019/04/0kUQX6e10Q392f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1" y="0"/>
            <a:ext cx="6045746" cy="42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48743070"/>
              </p:ext>
            </p:extLst>
          </p:nvPr>
        </p:nvGraphicFramePr>
        <p:xfrm>
          <a:off x="2186528" y="11648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51512" y="349134"/>
            <a:ext cx="7144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АСПЕКТЫ РАЦИОНАЛЬНОГО  ПИТАНИЯ </a:t>
            </a:r>
          </a:p>
        </p:txBody>
      </p:sp>
    </p:spTree>
    <p:extLst>
      <p:ext uri="{BB962C8B-B14F-4D97-AF65-F5344CB8AC3E}">
        <p14:creationId xmlns:p14="http://schemas.microsoft.com/office/powerpoint/2010/main" val="66719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098" y="470646"/>
            <a:ext cx="11277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ОСОБЕННОСТИ ПИТАНИЯ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ВО ВРЕМЯ ПОВЫШЕННОЙ ФИЗИЧЕКОЙ НАГРУЗКИ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8052" y="2383695"/>
            <a:ext cx="6096000" cy="32685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defTabSz="1218987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Повышенная потребность в энергии, белках, жирах, углеводах</a:t>
            </a:r>
          </a:p>
          <a:p>
            <a:pPr marL="457200" lvl="0" indent="-457200" defTabSz="1218987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Повышенная потребность в витаминах, макро и микроэлементах</a:t>
            </a:r>
          </a:p>
          <a:p>
            <a:pPr marL="457200" lvl="0" indent="-457200" defTabSz="1218987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Высокие психоэмоциональные нагрузки</a:t>
            </a: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5" y="2976041"/>
            <a:ext cx="4007774" cy="23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kipmu.ru/wp-content/uploads/blkzhuglv-scaled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0" r="515"/>
          <a:stretch/>
        </p:blipFill>
        <p:spPr bwMode="auto">
          <a:xfrm>
            <a:off x="219516" y="2626242"/>
            <a:ext cx="11635787" cy="29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1990" y="417260"/>
            <a:ext cx="27576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2060"/>
                </a:solidFill>
              </a:rPr>
              <a:t>БЕЛКИ</a:t>
            </a:r>
            <a:r>
              <a:rPr lang="ru-RU" sz="4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5879" y="1860725"/>
            <a:ext cx="27430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2060"/>
                </a:solidFill>
              </a:rPr>
              <a:t>ЖИРЫ</a:t>
            </a:r>
            <a:r>
              <a:rPr lang="ru-RU" sz="6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00303" y="581490"/>
            <a:ext cx="41692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2060"/>
                </a:solidFill>
              </a:rPr>
              <a:t>УГЛЕВОДЫ</a:t>
            </a:r>
          </a:p>
        </p:txBody>
      </p:sp>
    </p:spTree>
    <p:extLst>
      <p:ext uri="{BB962C8B-B14F-4D97-AF65-F5344CB8AC3E}">
        <p14:creationId xmlns:p14="http://schemas.microsoft.com/office/powerpoint/2010/main" val="104496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772" y="1557352"/>
            <a:ext cx="11218543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47" lvl="0" indent="-304747" algn="just" defTabSz="1216152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</a:rPr>
              <a:t>обеспечивают иммунный ответ;</a:t>
            </a:r>
          </a:p>
          <a:p>
            <a:pPr marL="304747" lvl="0" indent="-304747" algn="just" defTabSz="1216152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</a:rPr>
              <a:t>строительный материал; входят в состав каждой клетки животного и растительного организма;</a:t>
            </a:r>
          </a:p>
          <a:p>
            <a:pPr marL="304747" lvl="0" indent="-304747" algn="just" defTabSz="1216152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2060"/>
                </a:solidFill>
              </a:rPr>
              <a:t>входят в состав ферментов, гормонов; являются составной частью гемоглобина и обеспечивают транспортировку кислорода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2772" y="4789435"/>
            <a:ext cx="11809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Основным источником белка является мясо, рыба, яйцо, сыр, молоко, птица. </a:t>
            </a:r>
          </a:p>
          <a:p>
            <a:r>
              <a:rPr lang="ru-RU" sz="24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Из растительных продуктов белок содержат бобовые, гречка, овсяная крупа, картофель, рис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6" name="Picture 2" descr="https://krasunia.ru/wp-content/uploads/8/8/c/88cff0344fd9c91c337cba55fd24319a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021" r="397" b="76118"/>
          <a:stretch/>
        </p:blipFill>
        <p:spPr bwMode="auto">
          <a:xfrm>
            <a:off x="262270" y="5956021"/>
            <a:ext cx="5341457" cy="8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krasunia.ru/wp-content/uploads/8/8/c/88cff0344fd9c91c337cba55fd24319a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8" r="-112" b="30679"/>
          <a:stretch/>
        </p:blipFill>
        <p:spPr bwMode="auto">
          <a:xfrm>
            <a:off x="6445103" y="5956021"/>
            <a:ext cx="5035710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krasunia.ru/wp-content/uploads/8/8/c/88cff0344fd9c91c337cba55fd24319a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8" r="338" b="8155"/>
          <a:stretch/>
        </p:blipFill>
        <p:spPr bwMode="auto">
          <a:xfrm>
            <a:off x="301256" y="193246"/>
            <a:ext cx="6264348" cy="9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krasunia.ru/wp-content/uploads/8/8/c/88cff0344fd9c91c337cba55fd24319a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2" r="-472" b="54048"/>
          <a:stretch/>
        </p:blipFill>
        <p:spPr bwMode="auto">
          <a:xfrm>
            <a:off x="7149304" y="124567"/>
            <a:ext cx="4759161" cy="69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47447" y="807697"/>
            <a:ext cx="1953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БЕЛКИ</a:t>
            </a:r>
          </a:p>
        </p:txBody>
      </p:sp>
    </p:spTree>
    <p:extLst>
      <p:ext uri="{BB962C8B-B14F-4D97-AF65-F5344CB8AC3E}">
        <p14:creationId xmlns:p14="http://schemas.microsoft.com/office/powerpoint/2010/main" val="393507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860" y="169561"/>
            <a:ext cx="11574379" cy="654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1218987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У детей и подростков белок, как основной пластический материал, идет на восполнение затрат при физической нагрузке и для формирования новых клеток и тканей, необходимых для дальнейшего роста и развития</a:t>
            </a:r>
          </a:p>
          <a:p>
            <a:pPr marL="342900" lvl="0" indent="-342900" algn="just" defTabSz="1218987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У детей-спортсменов потребность в белке значительно выше   в сравнении с детьми и подростками, которые не занимаются спортом </a:t>
            </a:r>
          </a:p>
          <a:p>
            <a:pPr marL="342900" lvl="0" indent="-342900" algn="just" defTabSz="1216152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   Потребность в белках:</a:t>
            </a:r>
          </a:p>
          <a:p>
            <a:pPr lvl="0" indent="457200" algn="just" defTabSz="1216152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</a:pPr>
            <a:r>
              <a:rPr lang="ru-RU" sz="2400" dirty="0">
                <a:solidFill>
                  <a:srgbClr val="002060"/>
                </a:solidFill>
              </a:rPr>
              <a:t>   7-11 лет 3 г\кг</a:t>
            </a:r>
          </a:p>
          <a:p>
            <a:pPr lvl="0" indent="457200" algn="just" defTabSz="1216152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</a:pPr>
            <a:r>
              <a:rPr lang="ru-RU" sz="2400" dirty="0">
                <a:solidFill>
                  <a:srgbClr val="002060"/>
                </a:solidFill>
              </a:rPr>
              <a:t> 12-15 лет 2,5 г\кг</a:t>
            </a:r>
          </a:p>
          <a:p>
            <a:pPr lvl="0" indent="457200" algn="just" defTabSz="1218987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</a:pPr>
            <a:r>
              <a:rPr lang="ru-RU" sz="2400" dirty="0">
                <a:solidFill>
                  <a:srgbClr val="002060"/>
                </a:solidFill>
              </a:rPr>
              <a:t>Недостаток поступления белков с пищей или неполное их усвоение приводит </a:t>
            </a:r>
          </a:p>
          <a:p>
            <a:pPr marL="342900" lvl="0" indent="-342900" algn="just" defTabSz="1218987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К снижению иммунитета, </a:t>
            </a:r>
          </a:p>
          <a:p>
            <a:pPr marL="342900" lvl="0" indent="-342900" algn="just" defTabSz="1218987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Неустойчивости в стрессовых ситуациях;</a:t>
            </a:r>
          </a:p>
          <a:p>
            <a:pPr marL="342900" lvl="0" indent="-342900" algn="just" defTabSz="1218987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Задержке роста</a:t>
            </a:r>
          </a:p>
          <a:p>
            <a:pPr lvl="0" algn="just" defTabSz="1216152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</a:pP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398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236</TotalTime>
  <Words>821</Words>
  <Application>Microsoft Office PowerPoint</Application>
  <PresentationFormat>Широкоэкранный</PresentationFormat>
  <Paragraphs>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Start</dc:creator>
  <cp:lastModifiedBy>Анастасия Новикова</cp:lastModifiedBy>
  <cp:revision>30</cp:revision>
  <dcterms:created xsi:type="dcterms:W3CDTF">2021-05-31T19:13:15Z</dcterms:created>
  <dcterms:modified xsi:type="dcterms:W3CDTF">2021-06-30T11:23:54Z</dcterms:modified>
</cp:coreProperties>
</file>